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  <p:sldMasterId id="2147483788" r:id="rId2"/>
  </p:sldMasterIdLst>
  <p:notesMasterIdLst>
    <p:notesMasterId r:id="rId15"/>
  </p:notesMasterIdLst>
  <p:handoutMasterIdLst>
    <p:handoutMasterId r:id="rId16"/>
  </p:handoutMasterIdLst>
  <p:sldIdLst>
    <p:sldId id="278" r:id="rId3"/>
    <p:sldId id="279" r:id="rId4"/>
    <p:sldId id="358" r:id="rId5"/>
    <p:sldId id="359" r:id="rId6"/>
    <p:sldId id="361" r:id="rId7"/>
    <p:sldId id="360" r:id="rId8"/>
    <p:sldId id="362" r:id="rId9"/>
    <p:sldId id="345" r:id="rId10"/>
    <p:sldId id="363" r:id="rId11"/>
    <p:sldId id="364" r:id="rId12"/>
    <p:sldId id="296" r:id="rId13"/>
    <p:sldId id="294" r:id="rId1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6" userDrawn="1">
          <p15:clr>
            <a:srgbClr val="F26B43"/>
          </p15:clr>
        </p15:guide>
        <p15:guide id="2" pos="317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34" autoAdjust="0"/>
  </p:normalViewPr>
  <p:slideViewPr>
    <p:cSldViewPr snapToGrid="0">
      <p:cViewPr>
        <p:scale>
          <a:sx n="100" d="100"/>
          <a:sy n="100" d="100"/>
        </p:scale>
        <p:origin x="540" y="30"/>
      </p:cViewPr>
      <p:guideLst>
        <p:guide orient="horz" pos="516"/>
        <p:guide pos="3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C3709-9628-431F-87BE-999083454C41}" type="datetimeFigureOut">
              <a:rPr lang="en-IN" smtClean="0"/>
              <a:t>02-07-2015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94267-94A6-4DA2-BBFA-2942C7E59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157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1610E-CA69-4419-8132-CB4BA6DBC7A0}" type="datetimeFigureOut">
              <a:rPr lang="en-IN" smtClean="0"/>
              <a:pPr/>
              <a:t>02-07-2015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33455-0439-48A9-8026-64001E22A13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52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849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eg"/><Relationship Id="rId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Cours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pPr defTabSz="914400"/>
            <a:endParaRPr sz="1800" dirty="0">
              <a:solidFill>
                <a:srgbClr val="262626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5696820" y="4764109"/>
            <a:ext cx="3446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www.edureka.co/data-visualization-with-tableau</a:t>
            </a:r>
            <a:endParaRPr lang="en-IN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40" y="0"/>
            <a:ext cx="2407719" cy="240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60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nds - 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36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rther Reading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1" r="3827" b="9027"/>
          <a:stretch/>
        </p:blipFill>
        <p:spPr>
          <a:xfrm>
            <a:off x="4680992" y="1265981"/>
            <a:ext cx="3744416" cy="30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6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or the next clas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5" y="698983"/>
            <a:ext cx="5424375" cy="4068281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42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ssignmen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85" y="555627"/>
            <a:ext cx="6624736" cy="4161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51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-wor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5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7" name="Picture 7" descr="edureka logol.jp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921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pyrigh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2" descr="copyright stamp - stock photo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76" y="729258"/>
            <a:ext cx="4226401" cy="441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533400" y="81915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courseware is copyright © </a:t>
            </a:r>
            <a:r>
              <a:rPr lang="en-US" sz="1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edureka</a:t>
            </a: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2014. Any reproduction without expressed written</a:t>
            </a:r>
          </a:p>
          <a:p>
            <a:pPr>
              <a:buNone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permission from </a:t>
            </a:r>
            <a:r>
              <a:rPr lang="en-US" sz="1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edureka</a:t>
            </a: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strictly forbidden. PMI members, credential holders, and REP’s</a:t>
            </a:r>
          </a:p>
          <a:p>
            <a:pPr>
              <a:buNone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Engage in unauthorized duplication of the courseware will be held duly accountable by</a:t>
            </a:r>
          </a:p>
          <a:p>
            <a:pPr>
              <a:buNone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PMI Ethics Committee.</a:t>
            </a:r>
            <a:endParaRPr lang="en-I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69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c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62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mula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at’s within the LMS?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99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5696820" y="4764109"/>
            <a:ext cx="3446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www.edureka.co/data-visualization-with-tableau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73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5696820" y="4764109"/>
            <a:ext cx="3446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www.edureka.co/data-visualization-with-tableau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7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urse Slide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3" name="Shape 13"/>
          <p:cNvSpPr txBox="1"/>
          <p:nvPr/>
        </p:nvSpPr>
        <p:spPr>
          <a:xfrm>
            <a:off x="5407221" y="4795837"/>
            <a:ext cx="373467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FFFFFF"/>
              </a:buClr>
              <a:buSzPct val="25000"/>
              <a:buFont typeface="Tahoma"/>
              <a:buNone/>
            </a:pPr>
            <a:r>
              <a:rPr lang="en-US" sz="1200" kern="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www.edureka.co/advanced-predictive-modelling-in-r</a:t>
            </a:r>
          </a:p>
        </p:txBody>
      </p:sp>
      <p:pic>
        <p:nvPicPr>
          <p:cNvPr id="14" name="Shape 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5835" y="51470"/>
            <a:ext cx="2952328" cy="2952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4715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bjective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defTabSz="914400">
              <a:buSzPct val="25000"/>
            </a:pPr>
            <a:fld id="{00000000-1234-1234-1234-123412341234}" type="slidenum">
              <a:rPr lang="en-US" kern="0"/>
              <a:pPr defTabSz="914400">
                <a:buSzPct val="25000"/>
              </a:pPr>
              <a:t>‹#›</a:t>
            </a:fld>
            <a:endParaRPr lang="en-US" kern="0"/>
          </a:p>
        </p:txBody>
      </p:sp>
      <p:sp>
        <p:nvSpPr>
          <p:cNvPr id="35" name="Shape 35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9100" y="1128713"/>
            <a:ext cx="4457700" cy="363854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/>
          <p:nvPr/>
        </p:nvSpPr>
        <p:spPr>
          <a:xfrm>
            <a:off x="34925" y="4795837"/>
            <a:ext cx="1441449" cy="2762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5724128" y="4795838"/>
            <a:ext cx="3446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Arial"/>
              </a:rPr>
              <a:t>www.edureka.co/data-visualization-with-tableau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  <a:sym typeface="Arial"/>
            </a:endParaRPr>
          </a:p>
        </p:txBody>
      </p:sp>
      <p:pic>
        <p:nvPicPr>
          <p:cNvPr id="8" name="Shape 80"/>
          <p:cNvPicPr preferRelativeResize="0"/>
          <p:nvPr userDrawn="1"/>
        </p:nvPicPr>
        <p:blipFill rotWithShape="1">
          <a:blip r:embed="rId4">
            <a:alphaModFix/>
          </a:blip>
          <a:srcRect b="19534"/>
          <a:stretch/>
        </p:blipFill>
        <p:spPr>
          <a:xfrm>
            <a:off x="7315200" y="209554"/>
            <a:ext cx="1714500" cy="346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2772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63" name="Shape 63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Course Url</a:t>
            </a:r>
          </a:p>
        </p:txBody>
      </p:sp>
      <p:pic>
        <p:nvPicPr>
          <p:cNvPr id="64" name="Shape 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1" cy="51476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67145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urse Topic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67" name="Shape 67"/>
          <p:cNvSpPr txBox="1"/>
          <p:nvPr/>
        </p:nvSpPr>
        <p:spPr>
          <a:xfrm>
            <a:off x="34925" y="4795837"/>
            <a:ext cx="1441449" cy="2762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Course Url</a:t>
            </a:r>
          </a:p>
        </p:txBody>
      </p:sp>
      <p:sp>
        <p:nvSpPr>
          <p:cNvPr id="69" name="Shape 69"/>
          <p:cNvSpPr/>
          <p:nvPr/>
        </p:nvSpPr>
        <p:spPr>
          <a:xfrm>
            <a:off x="517133" y="771550"/>
            <a:ext cx="4373809" cy="38020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 defTabSz="914400"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Module 1 </a:t>
            </a:r>
          </a:p>
          <a:p>
            <a:pPr marL="742950" lvl="1" indent="-285750" defTabSz="914400">
              <a:spcBef>
                <a:spcPts val="240"/>
              </a:spcBef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US" sz="1200" b="1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Introduction to Pentaho BI Suite</a:t>
            </a:r>
            <a: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/>
            </a:r>
            <a:b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</a:br>
            <a:endParaRPr lang="en-US"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  <a:p>
            <a:pPr marL="342900" indent="-342900" defTabSz="914400">
              <a:spcBef>
                <a:spcPts val="240"/>
              </a:spcBef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Module 2</a:t>
            </a:r>
          </a:p>
          <a:p>
            <a:pPr marL="742950" lvl="1" indent="-285750" defTabSz="914400">
              <a:spcBef>
                <a:spcPts val="240"/>
              </a:spcBef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Pentaho Report Designer - Basic</a:t>
            </a:r>
            <a:b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</a:br>
            <a:endParaRPr lang="en-US"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  <a:p>
            <a:pPr marL="342900" indent="-342900" defTabSz="914400">
              <a:spcBef>
                <a:spcPts val="240"/>
              </a:spcBef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Module 3</a:t>
            </a:r>
          </a:p>
          <a:p>
            <a:pPr marL="742950" lvl="1" indent="-285750" defTabSz="914400">
              <a:spcBef>
                <a:spcPts val="240"/>
              </a:spcBef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Pentaho Report Designer - Advanced</a:t>
            </a:r>
            <a:b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</a:br>
            <a:endParaRPr lang="en-US"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  <a:p>
            <a:pPr marL="342900" indent="-342900" defTabSz="914400">
              <a:spcBef>
                <a:spcPts val="240"/>
              </a:spcBef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Module 4</a:t>
            </a:r>
          </a:p>
          <a:p>
            <a:pPr marL="742950" lvl="1" indent="-285750" defTabSz="914400">
              <a:spcBef>
                <a:spcPts val="240"/>
              </a:spcBef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Pentaho Data Integration - Introduction</a:t>
            </a:r>
            <a:b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</a:br>
            <a:endParaRPr lang="en-US"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  <a:p>
            <a:pPr marL="342900" indent="-342900" defTabSz="914400">
              <a:spcBef>
                <a:spcPts val="240"/>
              </a:spcBef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Module 5 </a:t>
            </a:r>
          </a:p>
          <a:p>
            <a:pPr marL="742950" lvl="1" indent="-285750" defTabSz="914400">
              <a:spcBef>
                <a:spcPts val="240"/>
              </a:spcBef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Pentaho Data Integration - Transformation</a:t>
            </a:r>
            <a:b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</a:br>
            <a:endParaRPr lang="en-US"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  <a:p>
            <a:pPr marL="342900" indent="-342900" defTabSz="914400">
              <a:spcBef>
                <a:spcPts val="240"/>
              </a:spcBef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Module 6</a:t>
            </a:r>
          </a:p>
          <a:p>
            <a:pPr marL="742950" lvl="1" indent="-285750" defTabSz="914400">
              <a:spcBef>
                <a:spcPts val="240"/>
              </a:spcBef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Pentaho Data Integration - Job and More</a:t>
            </a:r>
          </a:p>
          <a:p>
            <a:pPr marL="742950" lvl="1" indent="-209550" defTabSz="914400">
              <a:spcBef>
                <a:spcPts val="240"/>
              </a:spcBef>
              <a:buClr>
                <a:srgbClr val="262626"/>
              </a:buClr>
              <a:buFont typeface="Noto Symbol"/>
              <a:buNone/>
            </a:pPr>
            <a:endParaRPr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  <a:p>
            <a:pPr marL="342900" indent="-266700" defTabSz="914400">
              <a:spcBef>
                <a:spcPts val="240"/>
              </a:spcBef>
              <a:buClr>
                <a:srgbClr val="262626"/>
              </a:buClr>
              <a:buFont typeface="Noto Symbol"/>
              <a:buNone/>
            </a:pPr>
            <a:endParaRPr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  <a:p>
            <a:pPr marL="342900" indent="-266700" defTabSz="914400">
              <a:spcBef>
                <a:spcPts val="240"/>
              </a:spcBef>
              <a:buClr>
                <a:srgbClr val="262626"/>
              </a:buClr>
              <a:buFont typeface="Noto Symbol"/>
              <a:buNone/>
            </a:pPr>
            <a:endParaRPr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70" name="Shape 70"/>
          <p:cNvSpPr/>
          <p:nvPr/>
        </p:nvSpPr>
        <p:spPr>
          <a:xfrm>
            <a:off x="4580403" y="771550"/>
            <a:ext cx="4106415" cy="38020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 defTabSz="914400"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Module 7</a:t>
            </a:r>
          </a:p>
          <a:p>
            <a:pPr marL="742950" lvl="1" indent="-285750" defTabSz="914400">
              <a:spcBef>
                <a:spcPts val="240"/>
              </a:spcBef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Pentaho BA Server and User Console</a:t>
            </a:r>
            <a:b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</a:br>
            <a:endParaRPr lang="en-US"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  <a:p>
            <a:pPr marL="342900" indent="-342900" defTabSz="914400">
              <a:spcBef>
                <a:spcPts val="240"/>
              </a:spcBef>
              <a:buClr>
                <a:srgbClr val="0070C0"/>
              </a:buClr>
              <a:buSzPct val="100000"/>
              <a:buFont typeface="Noto Symbol"/>
              <a:buChar char="→"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Module 8</a:t>
            </a:r>
          </a:p>
          <a:p>
            <a:pPr marL="742950" lvl="1" indent="-285750" defTabSz="914400">
              <a:spcBef>
                <a:spcPts val="240"/>
              </a:spcBef>
              <a:buClr>
                <a:srgbClr val="262626"/>
              </a:buClr>
              <a:buSzPct val="100000"/>
              <a:buFont typeface="Tahoma"/>
              <a:buChar char="»"/>
            </a:pPr>
            <a: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Project</a:t>
            </a:r>
          </a:p>
          <a:p>
            <a:pPr marL="742950" lvl="1" indent="-209550" defTabSz="914400">
              <a:spcBef>
                <a:spcPts val="240"/>
              </a:spcBef>
              <a:buClr>
                <a:srgbClr val="262626"/>
              </a:buClr>
              <a:buFont typeface="Noto Symbol"/>
              <a:buNone/>
            </a:pPr>
            <a:endParaRPr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  <a:p>
            <a:pPr marL="342900" indent="-266700" defTabSz="914400">
              <a:spcBef>
                <a:spcPts val="240"/>
              </a:spcBef>
              <a:buClr>
                <a:srgbClr val="262626"/>
              </a:buClr>
              <a:buFont typeface="Noto Symbol"/>
              <a:buNone/>
            </a:pPr>
            <a:endParaRPr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  <a:p>
            <a:pPr marL="742950" lvl="1" indent="-209550" defTabSz="914400">
              <a:spcBef>
                <a:spcPts val="240"/>
              </a:spcBef>
              <a:buClr>
                <a:srgbClr val="262626"/>
              </a:buClr>
              <a:buFont typeface="Noto Symbol"/>
              <a:buNone/>
            </a:pPr>
            <a:endParaRPr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  <a:p>
            <a:pPr marL="342900" indent="-266700" defTabSz="914400">
              <a:spcBef>
                <a:spcPts val="240"/>
              </a:spcBef>
              <a:buClr>
                <a:srgbClr val="262626"/>
              </a:buClr>
              <a:buFont typeface="Noto Symbol"/>
              <a:buNone/>
            </a:pPr>
            <a:endParaRPr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  <a:p>
            <a:pPr marL="342900" indent="-266700" defTabSz="914400">
              <a:spcBef>
                <a:spcPts val="240"/>
              </a:spcBef>
              <a:buClr>
                <a:srgbClr val="262626"/>
              </a:buClr>
              <a:buFont typeface="Noto Symbol"/>
              <a:buNone/>
            </a:pPr>
            <a:endParaRPr sz="1200" kern="0">
              <a:solidFill>
                <a:srgbClr val="262626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6933239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b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4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34925" y="4795842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82" name="Shape 82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83" name="Shape 83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84" name="Shape 84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Course Url</a:t>
            </a:r>
          </a:p>
        </p:txBody>
      </p:sp>
      <p:sp>
        <p:nvSpPr>
          <p:cNvPr id="85" name="Shape 85"/>
          <p:cNvSpPr/>
          <p:nvPr/>
        </p:nvSpPr>
        <p:spPr>
          <a:xfrm>
            <a:off x="4122035" y="2574648"/>
            <a:ext cx="93228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 defTabSz="914400"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3200" b="1" ker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30332764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ie's Q n A Templat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4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34925" y="4795842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grpSp>
        <p:nvGrpSpPr>
          <p:cNvPr id="92" name="Shape 92"/>
          <p:cNvGrpSpPr/>
          <p:nvPr/>
        </p:nvGrpSpPr>
        <p:grpSpPr>
          <a:xfrm>
            <a:off x="722072" y="2258041"/>
            <a:ext cx="2601912" cy="2371712"/>
            <a:chOff x="684208" y="1762201"/>
            <a:chExt cx="2804580" cy="2175716"/>
          </a:xfrm>
        </p:grpSpPr>
        <p:sp>
          <p:nvSpPr>
            <p:cNvPr id="93" name="Shape 93"/>
            <p:cNvSpPr/>
            <p:nvPr/>
          </p:nvSpPr>
          <p:spPr>
            <a:xfrm>
              <a:off x="684208" y="1849496"/>
              <a:ext cx="2804580" cy="1965605"/>
            </a:xfrm>
            <a:custGeom>
              <a:avLst/>
              <a:gdLst/>
              <a:ahLst/>
              <a:cxnLst/>
              <a:rect l="0" t="0" r="0" b="0"/>
              <a:pathLst>
                <a:path w="2804581" h="1965606" extrusionOk="0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800" ker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943437" y="1762201"/>
              <a:ext cx="2033678" cy="217571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defTabSz="914400">
                <a:buClr>
                  <a:srgbClr val="262626"/>
                </a:buClr>
                <a:buFont typeface="Arial"/>
                <a:buNone/>
              </a:pPr>
              <a:endParaRPr sz="1800" kern="0">
                <a:solidFill>
                  <a:srgbClr val="262626"/>
                </a:solidFill>
                <a:cs typeface="Arial"/>
                <a:sym typeface="Arial"/>
                <a:rtl val="0"/>
              </a:endParaRPr>
            </a:p>
          </p:txBody>
        </p:sp>
      </p:grpSp>
      <p:sp>
        <p:nvSpPr>
          <p:cNvPr id="95" name="Shape 95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Course Url</a:t>
            </a:r>
          </a:p>
        </p:txBody>
      </p:sp>
    </p:spTree>
    <p:extLst>
      <p:ext uri="{BB962C8B-B14F-4D97-AF65-F5344CB8AC3E}">
        <p14:creationId xmlns:p14="http://schemas.microsoft.com/office/powerpoint/2010/main" val="3092034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ie's intro only in module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4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34925" y="4795842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grpSp>
        <p:nvGrpSpPr>
          <p:cNvPr id="102" name="Shape 102"/>
          <p:cNvGrpSpPr/>
          <p:nvPr/>
        </p:nvGrpSpPr>
        <p:grpSpPr>
          <a:xfrm>
            <a:off x="722072" y="2258041"/>
            <a:ext cx="2601912" cy="2371712"/>
            <a:chOff x="684208" y="1762201"/>
            <a:chExt cx="2804580" cy="2175716"/>
          </a:xfrm>
        </p:grpSpPr>
        <p:sp>
          <p:nvSpPr>
            <p:cNvPr id="103" name="Shape 103"/>
            <p:cNvSpPr/>
            <p:nvPr/>
          </p:nvSpPr>
          <p:spPr>
            <a:xfrm>
              <a:off x="684208" y="1849496"/>
              <a:ext cx="2804580" cy="1965605"/>
            </a:xfrm>
            <a:custGeom>
              <a:avLst/>
              <a:gdLst/>
              <a:ahLst/>
              <a:cxnLst/>
              <a:rect l="0" t="0" r="0" b="0"/>
              <a:pathLst>
                <a:path w="2804581" h="1965606" extrusionOk="0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800" ker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943437" y="1762201"/>
              <a:ext cx="2033678" cy="217571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defTabSz="914400">
                <a:buClr>
                  <a:srgbClr val="262626"/>
                </a:buClr>
                <a:buFont typeface="Arial"/>
                <a:buNone/>
              </a:pPr>
              <a:endParaRPr sz="1800" kern="0">
                <a:solidFill>
                  <a:srgbClr val="262626"/>
                </a:solidFill>
                <a:cs typeface="Arial"/>
                <a:sym typeface="Arial"/>
                <a:rtl val="0"/>
              </a:endParaRPr>
            </a:p>
          </p:txBody>
        </p:sp>
      </p:grpSp>
      <p:sp>
        <p:nvSpPr>
          <p:cNvPr id="105" name="Shape 105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Course Url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3434407" y="1064248"/>
            <a:ext cx="2091223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 defTabSz="914400">
              <a:buClr>
                <a:srgbClr val="262626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Hello There!!</a:t>
            </a:r>
          </a:p>
          <a:p>
            <a:pPr algn="ctr" defTabSz="914400">
              <a:buClr>
                <a:srgbClr val="262626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My name is Annie. </a:t>
            </a:r>
            <a:b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</a:br>
            <a: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I love quizzes and</a:t>
            </a:r>
          </a:p>
          <a:p>
            <a:pPr algn="ctr" defTabSz="914400">
              <a:buClr>
                <a:srgbClr val="262626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puzzles and I am here to make you guys think and answer my questions.</a:t>
            </a:r>
          </a:p>
        </p:txBody>
      </p:sp>
      <p:sp>
        <p:nvSpPr>
          <p:cNvPr id="107" name="Shape 107"/>
          <p:cNvSpPr/>
          <p:nvPr/>
        </p:nvSpPr>
        <p:spPr>
          <a:xfrm>
            <a:off x="3329312" y="986319"/>
            <a:ext cx="2301412" cy="1520575"/>
          </a:xfrm>
          <a:prstGeom prst="wedgeEllipseCallout">
            <a:avLst>
              <a:gd name="adj1" fmla="val -66422"/>
              <a:gd name="adj2" fmla="val 52921"/>
            </a:avLst>
          </a:prstGeom>
          <a:noFill/>
          <a:ln w="254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7227047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nds - on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Course Url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6729089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for the next clas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5325" y="698983"/>
            <a:ext cx="5424375" cy="4068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5407221" y="4795837"/>
            <a:ext cx="373467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kern="0" dirty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www.edureka.co/advanced-predictive-modelling-in-r</a:t>
            </a:r>
          </a:p>
        </p:txBody>
      </p:sp>
    </p:spTree>
    <p:extLst>
      <p:ext uri="{BB962C8B-B14F-4D97-AF65-F5344CB8AC3E}">
        <p14:creationId xmlns:p14="http://schemas.microsoft.com/office/powerpoint/2010/main" val="2194623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rse Topic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</a:t>
            </a:r>
            <a:r>
              <a:rPr lang="en-US" sz="1200" baseline="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aseline="0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 userDrawn="1"/>
        </p:nvSpPr>
        <p:spPr>
          <a:xfrm>
            <a:off x="517134" y="771550"/>
            <a:ext cx="4373810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1 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to Pentaho BI Suite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 smtClean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2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Report Designer - Basic</a:t>
            </a:r>
            <a:b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3</a:t>
            </a: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Report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 - Advanced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Introduction</a:t>
            </a:r>
            <a:b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5 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- Transformation</a:t>
            </a:r>
            <a:b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6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- Job and More</a:t>
            </a:r>
          </a:p>
          <a:p>
            <a:pPr lvl="1"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 userDrawn="1"/>
        </p:nvSpPr>
        <p:spPr>
          <a:xfrm>
            <a:off x="4580404" y="771550"/>
            <a:ext cx="4106416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BA Server and User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Console</a:t>
            </a:r>
            <a:b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8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Symbol" panose="05050102010706020507" pitchFamily="18" charset="2"/>
              <a:buChar char="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73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-work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0527" y="923496"/>
            <a:ext cx="3743324" cy="366875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Course Url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0082353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pyrigh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Course Url</a:t>
            </a:r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15075" y="729258"/>
            <a:ext cx="4226401" cy="441424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/>
          <p:nvPr/>
        </p:nvSpPr>
        <p:spPr>
          <a:xfrm>
            <a:off x="533400" y="819150"/>
            <a:ext cx="8305799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262626"/>
              </a:buClr>
              <a:buSzPct val="25000"/>
              <a:buFont typeface="Tahoma"/>
              <a:buNone/>
            </a:pPr>
            <a:r>
              <a:rPr lang="en-US" sz="14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This courseware is copyright © edureka 2014. Any reproduction without expressed written</a:t>
            </a:r>
          </a:p>
          <a:p>
            <a:pPr defTabSz="914400">
              <a:buClr>
                <a:srgbClr val="262626"/>
              </a:buClr>
              <a:buSzPct val="25000"/>
              <a:buFont typeface="Tahoma"/>
              <a:buNone/>
            </a:pPr>
            <a:r>
              <a:rPr lang="en-US" sz="14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permission from edureka is strictly forbidden. PMI members, credential holders, and REP’s</a:t>
            </a:r>
          </a:p>
          <a:p>
            <a:pPr defTabSz="914400">
              <a:buClr>
                <a:srgbClr val="262626"/>
              </a:buClr>
              <a:buSzPct val="25000"/>
              <a:buFont typeface="Tahoma"/>
              <a:buNone/>
            </a:pPr>
            <a:r>
              <a:rPr lang="en-US" sz="14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who Engage in unauthorized duplication of the courseware will be held duly accountable by</a:t>
            </a:r>
          </a:p>
          <a:p>
            <a:pPr defTabSz="914400">
              <a:buClr>
                <a:srgbClr val="262626"/>
              </a:buClr>
              <a:buSzPct val="25000"/>
              <a:buFont typeface="Tahoma"/>
              <a:buNone/>
            </a:pPr>
            <a:r>
              <a:rPr lang="en-US" sz="1400" kern="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the PMI Ethics Committee.</a:t>
            </a:r>
          </a:p>
        </p:txBody>
      </p:sp>
    </p:spTree>
    <p:extLst>
      <p:ext uri="{BB962C8B-B14F-4D97-AF65-F5344CB8AC3E}">
        <p14:creationId xmlns:p14="http://schemas.microsoft.com/office/powerpoint/2010/main" val="14750614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ference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Course Url</a:t>
            </a:r>
          </a:p>
        </p:txBody>
      </p:sp>
    </p:spTree>
    <p:extLst>
      <p:ext uri="{BB962C8B-B14F-4D97-AF65-F5344CB8AC3E}">
        <p14:creationId xmlns:p14="http://schemas.microsoft.com/office/powerpoint/2010/main" val="15016201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ula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Course Url</a:t>
            </a:r>
          </a:p>
        </p:txBody>
      </p:sp>
    </p:spTree>
    <p:extLst>
      <p:ext uri="{BB962C8B-B14F-4D97-AF65-F5344CB8AC3E}">
        <p14:creationId xmlns:p14="http://schemas.microsoft.com/office/powerpoint/2010/main" val="28258185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at’s within the LMS?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0" y="598500"/>
            <a:ext cx="466344" cy="82296"/>
          </a:xfrm>
          <a:prstGeom prst="rect">
            <a:avLst/>
          </a:prstGeom>
          <a:solidFill>
            <a:srgbClr val="5C9B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2"/>
            <a:ext cx="1714500" cy="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34925" y="4795839"/>
            <a:ext cx="144144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b="1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Slide</a:t>
            </a: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 </a:t>
            </a:r>
            <a:fld id="{00000000-1234-1234-1234-123412341234}" type="slidenum"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pPr defTabSz="914400">
                <a:buClr>
                  <a:srgbClr val="0070C0"/>
                </a:buClr>
                <a:buSzPct val="25000"/>
                <a:buFont typeface="Tahoma"/>
                <a:buNone/>
              </a:pPr>
              <a:t>‹#›</a:t>
            </a:fld>
            <a:endParaRPr lang="en-US" sz="1200" kern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  <a:rtl val="0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7725050" y="4795837"/>
            <a:ext cx="89479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0070C0"/>
              </a:buClr>
              <a:buSzPct val="25000"/>
              <a:buFont typeface="Tahoma"/>
              <a:buNone/>
            </a:pPr>
            <a:r>
              <a:rPr lang="en-US" sz="1200" kern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  <a:rtl val="0"/>
              </a:rPr>
              <a:t>Course Url</a:t>
            </a:r>
          </a:p>
        </p:txBody>
      </p:sp>
    </p:spTree>
    <p:extLst>
      <p:ext uri="{BB962C8B-B14F-4D97-AF65-F5344CB8AC3E}">
        <p14:creationId xmlns:p14="http://schemas.microsoft.com/office/powerpoint/2010/main" val="33867059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5573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 dirty="0">
              <a:solidFill>
                <a:prstClr val="white"/>
              </a:solidFill>
              <a:sym typeface="Arial"/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5724128" y="4795838"/>
            <a:ext cx="3446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Arial"/>
              </a:rPr>
              <a:t>www.edureka.co/data-visualization-with-tableau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  <a:sym typeface="Arial"/>
            </a:endParaRPr>
          </a:p>
        </p:txBody>
      </p:sp>
      <p:pic>
        <p:nvPicPr>
          <p:cNvPr id="5" name="Shape 80"/>
          <p:cNvPicPr preferRelativeResize="0"/>
          <p:nvPr userDrawn="1"/>
        </p:nvPicPr>
        <p:blipFill rotWithShape="1">
          <a:blip r:embed="rId3">
            <a:alphaModFix/>
          </a:blip>
          <a:srcRect b="19534"/>
          <a:stretch/>
        </p:blipFill>
        <p:spPr>
          <a:xfrm>
            <a:off x="7315200" y="209554"/>
            <a:ext cx="1714500" cy="346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634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Dec-2007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7272" y="4805958"/>
            <a:ext cx="365760" cy="273844"/>
          </a:xfrm>
          <a:prstGeom prst="rect">
            <a:avLst/>
          </a:prstGeom>
        </p:spPr>
        <p:txBody>
          <a:bodyPr/>
          <a:lstStyle>
            <a:extLst/>
          </a:lstStyle>
          <a:p>
            <a:pPr defTabSz="914400">
              <a:defRPr/>
            </a:pPr>
            <a:fld id="{D564F4AE-DC9F-46A4-BEA1-4DC3AFAAEFAA}" type="slidenum">
              <a:rPr lang="en-US" sz="1400" kern="0" smtClean="0">
                <a:solidFill>
                  <a:srgbClr val="000000"/>
                </a:solidFill>
                <a:cs typeface="Arial"/>
                <a:sym typeface="Arial"/>
              </a:rPr>
              <a:pPr defTabSz="914400">
                <a:defRPr/>
              </a:pPr>
              <a:t>‹#›</a:t>
            </a:fld>
            <a:endParaRPr lang="en-US"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45099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bjectiv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5696820" y="4764109"/>
            <a:ext cx="3446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www.edureka.co/data-visualization-with-tableau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7" descr="edureka logol.jp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16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143769" y="4795082"/>
            <a:ext cx="1845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www.edureka.in/hadoop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9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921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b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2036" y="2574648"/>
            <a:ext cx="932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0070C0"/>
                </a:solidFill>
                <a:latin typeface="+mj-lt"/>
                <a:ea typeface="Tahoma" pitchFamily="34" charset="0"/>
                <a:cs typeface="Tahoma" pitchFamily="34" charset="0"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234598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nie's Q n A Templat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Group 4"/>
          <p:cNvGrpSpPr>
            <a:grpSpLocks/>
          </p:cNvGrpSpPr>
          <p:nvPr userDrawn="1"/>
        </p:nvGrpSpPr>
        <p:grpSpPr bwMode="auto">
          <a:xfrm>
            <a:off x="722072" y="2258041"/>
            <a:ext cx="2601913" cy="2371712"/>
            <a:chOff x="684209" y="1762202"/>
            <a:chExt cx="2804581" cy="2175717"/>
          </a:xfrm>
        </p:grpSpPr>
        <p:sp>
          <p:nvSpPr>
            <p:cNvPr id="11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endParaRPr lang="en-IN" sz="1800" dirty="0">
                <a:solidFill>
                  <a:srgbClr val="262626"/>
                </a:solidFill>
              </a:endParaRPr>
            </a:p>
          </p:txBody>
        </p:sp>
        <p:sp>
          <p:nvSpPr>
            <p:cNvPr id="13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783"/>
              <a:endParaRPr lang="en-US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56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nie's intro only in module 1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Group 4"/>
          <p:cNvGrpSpPr>
            <a:grpSpLocks/>
          </p:cNvGrpSpPr>
          <p:nvPr userDrawn="1"/>
        </p:nvGrpSpPr>
        <p:grpSpPr bwMode="auto">
          <a:xfrm>
            <a:off x="722072" y="2258041"/>
            <a:ext cx="2601913" cy="2371712"/>
            <a:chOff x="684209" y="1762202"/>
            <a:chExt cx="2804581" cy="2175717"/>
          </a:xfrm>
        </p:grpSpPr>
        <p:sp>
          <p:nvSpPr>
            <p:cNvPr id="11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endParaRPr lang="en-IN" sz="1800" dirty="0">
                <a:solidFill>
                  <a:srgbClr val="262626"/>
                </a:solidFill>
              </a:endParaRPr>
            </a:p>
          </p:txBody>
        </p:sp>
        <p:sp>
          <p:nvSpPr>
            <p:cNvPr id="13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783"/>
              <a:endParaRPr lang="en-US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434408" y="1064248"/>
            <a:ext cx="2091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Hello There!!</a:t>
            </a:r>
          </a:p>
          <a:p>
            <a:pPr algn="ctr"/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My name is Annie. </a:t>
            </a:r>
            <a:b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I love quizzes and</a:t>
            </a:r>
          </a:p>
          <a:p>
            <a:pPr algn="ctr"/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puzzles and I am here to make you guys think and answer my questions.</a:t>
            </a:r>
          </a:p>
        </p:txBody>
      </p:sp>
      <p:sp>
        <p:nvSpPr>
          <p:cNvPr id="14" name="Oval Callout 13"/>
          <p:cNvSpPr/>
          <p:nvPr userDrawn="1"/>
        </p:nvSpPr>
        <p:spPr>
          <a:xfrm>
            <a:off x="3329313" y="986319"/>
            <a:ext cx="2301413" cy="1520575"/>
          </a:xfrm>
          <a:prstGeom prst="wedgeEllipseCallout">
            <a:avLst>
              <a:gd name="adj1" fmla="val -66422"/>
              <a:gd name="adj2" fmla="val 529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68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estio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66"/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696820" y="4764109"/>
            <a:ext cx="3446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www.edureka.co/data-visualization-with-tableau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350"/>
            <a:ext cx="1714500" cy="42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696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66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66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73" r:id="rId2"/>
    <p:sldLayoutId id="2147483777" r:id="rId3"/>
    <p:sldLayoutId id="2147483772" r:id="rId4"/>
    <p:sldLayoutId id="2147483728" r:id="rId5"/>
    <p:sldLayoutId id="2147483775" r:id="rId6"/>
    <p:sldLayoutId id="2147483774" r:id="rId7"/>
    <p:sldLayoutId id="2147483784" r:id="rId8"/>
    <p:sldLayoutId id="2147483733" r:id="rId9"/>
    <p:sldLayoutId id="2147483747" r:id="rId10"/>
    <p:sldLayoutId id="2147483776" r:id="rId11"/>
    <p:sldLayoutId id="2147483748" r:id="rId12"/>
    <p:sldLayoutId id="2147483749" r:id="rId13"/>
    <p:sldLayoutId id="2147483750" r:id="rId14"/>
    <p:sldLayoutId id="2147483778" r:id="rId15"/>
    <p:sldLayoutId id="2147483779" r:id="rId16"/>
    <p:sldLayoutId id="2147483780" r:id="rId17"/>
    <p:sldLayoutId id="2147483781" r:id="rId18"/>
    <p:sldLayoutId id="2147483782" r:id="rId19"/>
    <p:sldLayoutId id="2147483787" r:id="rId2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3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5" indent="-342875" algn="l" defTabSz="91433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5" indent="-285729" algn="l" defTabSz="91433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2" algn="l" defTabSz="91433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2" algn="l" defTabSz="91433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1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66" marR="0" indent="-12665" algn="l" rtl="0">
              <a:spcBef>
                <a:spcPts val="0"/>
              </a:spcBef>
              <a:defRPr/>
            </a:lvl2pPr>
            <a:lvl3pPr marL="914333" marR="0" indent="-12633" algn="l" rtl="0">
              <a:spcBef>
                <a:spcPts val="0"/>
              </a:spcBef>
              <a:defRPr/>
            </a:lvl3pPr>
            <a:lvl4pPr marL="1371498" marR="0" indent="-12597" algn="l" rtl="0">
              <a:spcBef>
                <a:spcPts val="0"/>
              </a:spcBef>
              <a:defRPr/>
            </a:lvl4pPr>
            <a:lvl5pPr marL="1828664" marR="0" indent="-12563" algn="l" rtl="0">
              <a:spcBef>
                <a:spcPts val="0"/>
              </a:spcBef>
              <a:defRPr/>
            </a:lvl5pPr>
            <a:lvl6pPr marL="2285829" marR="0" indent="-12529" algn="l" rtl="0">
              <a:spcBef>
                <a:spcPts val="0"/>
              </a:spcBef>
              <a:defRPr/>
            </a:lvl6pPr>
            <a:lvl7pPr marL="2742995" marR="0" indent="-12494" algn="l" rtl="0">
              <a:spcBef>
                <a:spcPts val="0"/>
              </a:spcBef>
              <a:defRPr/>
            </a:lvl7pPr>
            <a:lvl8pPr marL="3200160" marR="0" indent="-12460" algn="l" rtl="0">
              <a:spcBef>
                <a:spcPts val="0"/>
              </a:spcBef>
              <a:defRPr/>
            </a:lvl8pPr>
            <a:lvl9pPr marL="3657326" marR="0" indent="-12425" algn="l" rtl="0">
              <a:spcBef>
                <a:spcPts val="0"/>
              </a:spcBef>
              <a:defRPr/>
            </a:lvl9pPr>
          </a:lstStyle>
          <a:p>
            <a:pPr defTabSz="91440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166" marR="0" indent="-12665" algn="l" rtl="0">
              <a:spcBef>
                <a:spcPts val="0"/>
              </a:spcBef>
              <a:defRPr/>
            </a:lvl2pPr>
            <a:lvl3pPr marL="914333" marR="0" indent="-12633" algn="l" rtl="0">
              <a:spcBef>
                <a:spcPts val="0"/>
              </a:spcBef>
              <a:defRPr/>
            </a:lvl3pPr>
            <a:lvl4pPr marL="1371498" marR="0" indent="-12597" algn="l" rtl="0">
              <a:spcBef>
                <a:spcPts val="0"/>
              </a:spcBef>
              <a:defRPr/>
            </a:lvl4pPr>
            <a:lvl5pPr marL="1828664" marR="0" indent="-12563" algn="l" rtl="0">
              <a:spcBef>
                <a:spcPts val="0"/>
              </a:spcBef>
              <a:defRPr/>
            </a:lvl5pPr>
            <a:lvl6pPr marL="2285829" marR="0" indent="-12529" algn="l" rtl="0">
              <a:spcBef>
                <a:spcPts val="0"/>
              </a:spcBef>
              <a:defRPr/>
            </a:lvl6pPr>
            <a:lvl7pPr marL="2742995" marR="0" indent="-12494" algn="l" rtl="0">
              <a:spcBef>
                <a:spcPts val="0"/>
              </a:spcBef>
              <a:defRPr/>
            </a:lvl7pPr>
            <a:lvl8pPr marL="3200160" marR="0" indent="-12460" algn="l" rtl="0">
              <a:spcBef>
                <a:spcPts val="0"/>
              </a:spcBef>
              <a:defRPr/>
            </a:lvl8pPr>
            <a:lvl9pPr marL="3657326" marR="0" indent="-12425" algn="l" rtl="0">
              <a:spcBef>
                <a:spcPts val="0"/>
              </a:spcBef>
              <a:defRPr/>
            </a:lvl9pPr>
          </a:lstStyle>
          <a:p>
            <a:pPr defTabSz="91440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75" marR="0" indent="-139675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895" marR="0" indent="-120595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2915" marR="0" indent="-88815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080" marR="0" indent="-11418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246" marR="0" indent="-114145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411" marR="0" indent="-114111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578" marR="0" indent="-114077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8743" marR="0" indent="-114043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5909" marR="0" indent="-114008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0696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co/data-visualization-with-tablea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ales@edureka.co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03238" y="2576522"/>
            <a:ext cx="8198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stellar" panose="020A0402060406010301" pitchFamily="18" charset="0"/>
              </a:rPr>
              <a:t>Visual Analytics with </a:t>
            </a:r>
            <a:r>
              <a:rPr lang="en-US" sz="2000" b="1" dirty="0" smtClean="0">
                <a:latin typeface="Castellar" panose="020A0402060406010301" pitchFamily="18" charset="0"/>
              </a:rPr>
              <a:t>Tableau</a:t>
            </a:r>
            <a:endParaRPr lang="en-IN" sz="2000" b="1" dirty="0" smtClean="0">
              <a:latin typeface="Castellar" panose="020A0402060406010301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4206" y="2949375"/>
            <a:ext cx="868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 Data Visualization with </a:t>
            </a:r>
            <a:r>
              <a:rPr lang="en-IN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Tableau course </a:t>
            </a:r>
            <a:r>
              <a:rPr lang="en-I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details </a:t>
            </a:r>
            <a:r>
              <a:rPr lang="en-IN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</a:t>
            </a:r>
            <a:r>
              <a:rPr lang="en-IN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www.edureka.co/data-visualization-with-tableau</a:t>
            </a:r>
            <a:endParaRPr lang="en-I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904" y="3487126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Queries: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2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 on Twitter @edurekaIN: </a:t>
            </a:r>
            <a:r>
              <a:rPr lang="en-US" sz="12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</a:t>
            </a:r>
            <a:r>
              <a:rPr lang="en-US" sz="1200" dirty="0" err="1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askEdureka</a:t>
            </a:r>
            <a:endParaRPr lang="en-US" sz="1200" dirty="0" smtClean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 on Facebook </a:t>
            </a:r>
            <a:r>
              <a:rPr lang="en-US" sz="12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1200" dirty="0" err="1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edurekaIN</a:t>
            </a: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86947" y="3467809"/>
            <a:ext cx="261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more details please contact us: </a:t>
            </a:r>
          </a:p>
          <a:p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 : 1800 275 9730 (toll free)</a:t>
            </a:r>
          </a:p>
          <a:p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INDIA 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+91 88808 62004</a:t>
            </a:r>
          </a:p>
          <a:p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Email Us :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sales@edureka.co</a:t>
            </a:r>
            <a:endParaRPr lang="en-IN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52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7" y="145918"/>
            <a:ext cx="58657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2600" dirty="0">
                <a:solidFill>
                  <a:srgbClr val="262626"/>
                </a:solidFill>
                <a:latin typeface="+mj-lt"/>
              </a:rPr>
              <a:t>Top </a:t>
            </a:r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Tip Which </a:t>
            </a:r>
            <a:r>
              <a:rPr lang="en-US" sz="2600" dirty="0">
                <a:solidFill>
                  <a:srgbClr val="262626"/>
                </a:solidFill>
                <a:latin typeface="+mj-lt"/>
              </a:rPr>
              <a:t>is </a:t>
            </a:r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Lightening Fast</a:t>
            </a:r>
            <a:endParaRPr lang="en-US" sz="2600" dirty="0">
              <a:solidFill>
                <a:srgbClr val="262626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998" y="895350"/>
            <a:ext cx="6592854" cy="368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1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02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33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074288"/>
            <a:ext cx="59916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 connection with Statistical packages</a:t>
            </a: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Splitting data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columns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All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Tableau Discover Side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Menu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Connecting to Data Source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Dynamically Fast Tool Tip</a:t>
            </a:r>
            <a:r>
              <a:rPr lang="en-US" sz="1200" dirty="0"/>
              <a:t/>
            </a:r>
            <a:br>
              <a:rPr lang="en-US" sz="1200" dirty="0"/>
            </a:b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787561"/>
            <a:ext cx="330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end of this session, you will be able to:</a:t>
            </a: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>
                <a:solidFill>
                  <a:srgbClr val="262626"/>
                </a:solidFill>
                <a:latin typeface="+mj-lt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71648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837" y="937669"/>
            <a:ext cx="84533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new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connector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Tableau 9.x brings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native support for a number of statistical package files including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.sas7bdat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the file format used by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sav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the binary file format used by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SPSS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.</a:t>
            </a:r>
            <a:r>
              <a:rPr lang="en-US" sz="120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rdata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.</a:t>
            </a:r>
            <a:r>
              <a:rPr lang="en-US" sz="120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rda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the file formats employed by the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 statistical analysis package</a:t>
            </a:r>
          </a:p>
        </p:txBody>
      </p:sp>
      <p:sp>
        <p:nvSpPr>
          <p:cNvPr id="6" name="Shape 195"/>
          <p:cNvSpPr txBox="1"/>
          <p:nvPr/>
        </p:nvSpPr>
        <p:spPr>
          <a:xfrm>
            <a:off x="398837" y="145918"/>
            <a:ext cx="6536984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262626"/>
              </a:buClr>
              <a:buSzPct val="25000"/>
            </a:pPr>
            <a:r>
              <a:rPr lang="en-US" sz="2600" kern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Connecting With Statistical Packages</a:t>
            </a:r>
            <a:endParaRPr lang="en-US" sz="2600" kern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37021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662" y="945812"/>
            <a:ext cx="5530175" cy="3727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hape 195"/>
          <p:cNvSpPr txBox="1"/>
          <p:nvPr/>
        </p:nvSpPr>
        <p:spPr>
          <a:xfrm>
            <a:off x="398837" y="145918"/>
            <a:ext cx="6536984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262626"/>
              </a:buClr>
              <a:buSzPct val="25000"/>
            </a:pPr>
            <a:r>
              <a:rPr lang="en-US" sz="2600" kern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Connecting With Statistical Packages</a:t>
            </a:r>
            <a:endParaRPr lang="en-US" sz="2600" kern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925431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95"/>
          <p:cNvSpPr txBox="1"/>
          <p:nvPr/>
        </p:nvSpPr>
        <p:spPr>
          <a:xfrm>
            <a:off x="398837" y="145918"/>
            <a:ext cx="4635500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262626"/>
              </a:buClr>
              <a:buSzPct val="25000"/>
            </a:pPr>
            <a:r>
              <a:rPr lang="en-US" sz="2600" kern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Splitting Data Columns</a:t>
            </a:r>
            <a:endParaRPr lang="en-US" sz="2600" kern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4750" y="952155"/>
            <a:ext cx="81128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have string fields in your data that contain multiple units of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information,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might be easier to analyze the data if you split the values in that field into separate fields. </a:t>
            </a: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example, the first and last name of a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use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split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 split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options in Tableau to separate the values based on a separator or a repeated pattern of values present in each row of the field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Just right-click on the dimension you want to split, navigate to the new ‘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 menu and click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Split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Tableau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will automatically try to figure out the delimiter and split the data accordingly, but you can also choose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 Split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specify the delimiter yourself if you like.</a:t>
            </a:r>
          </a:p>
        </p:txBody>
      </p:sp>
    </p:spTree>
    <p:extLst>
      <p:ext uri="{BB962C8B-B14F-4D97-AF65-F5344CB8AC3E}">
        <p14:creationId xmlns:p14="http://schemas.microsoft.com/office/powerpoint/2010/main" val="49184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540" y="968551"/>
            <a:ext cx="5369669" cy="3759091"/>
          </a:xfrm>
          <a:prstGeom prst="rect">
            <a:avLst/>
          </a:prstGeom>
        </p:spPr>
      </p:pic>
      <p:sp>
        <p:nvSpPr>
          <p:cNvPr id="3" name="Shape 195"/>
          <p:cNvSpPr txBox="1"/>
          <p:nvPr/>
        </p:nvSpPr>
        <p:spPr>
          <a:xfrm>
            <a:off x="398837" y="145918"/>
            <a:ext cx="4635500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262626"/>
              </a:buClr>
              <a:buSzPct val="25000"/>
            </a:pPr>
            <a:r>
              <a:rPr lang="en-US" sz="2600" kern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Splitting Data Columns</a:t>
            </a:r>
            <a:endParaRPr lang="en-US" sz="2600" kern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185185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95"/>
          <p:cNvSpPr txBox="1"/>
          <p:nvPr/>
        </p:nvSpPr>
        <p:spPr>
          <a:xfrm>
            <a:off x="398837" y="145918"/>
            <a:ext cx="4635500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Clr>
                <a:srgbClr val="262626"/>
              </a:buClr>
              <a:buSzPct val="25000"/>
            </a:pPr>
            <a:r>
              <a:rPr lang="en-US" sz="2600" kern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Tableau </a:t>
            </a:r>
            <a:r>
              <a:rPr lang="en-US" sz="2600" kern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Discover Side Menu</a:t>
            </a:r>
            <a:endParaRPr lang="en-US" sz="2600" kern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96111" y="767661"/>
            <a:ext cx="82976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you open Tableau v9 for the first time you’ll now notice a new menu on the right that alerts you to a bunch of handy Tableau resources, including links to training for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beginners , resources ( blogs ) etc.</a:t>
            </a:r>
          </a:p>
          <a:p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33" y="1338806"/>
            <a:ext cx="2596127" cy="372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5272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7" y="145918"/>
            <a:ext cx="58657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2600" dirty="0">
                <a:solidFill>
                  <a:srgbClr val="262626"/>
                </a:solidFill>
                <a:latin typeface="+mj-lt"/>
              </a:rPr>
              <a:t>Connecting to Data </a:t>
            </a:r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Source</a:t>
            </a:r>
            <a:endParaRPr lang="en-US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8837" y="771525"/>
            <a:ext cx="835151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®"/>
            </a:pPr>
            <a:r>
              <a:rPr lang="en-US" dirty="0" smtClean="0"/>
              <a:t>The search option now gives </a:t>
            </a:r>
            <a:r>
              <a:rPr lang="en-US" dirty="0">
                <a:solidFill>
                  <a:srgbClr val="0070C0"/>
                </a:solidFill>
              </a:rPr>
              <a:t>drop-down</a:t>
            </a:r>
            <a:r>
              <a:rPr lang="en-US" dirty="0"/>
              <a:t> menu, which allows you to really </a:t>
            </a:r>
            <a:r>
              <a:rPr lang="en-US" dirty="0" smtClean="0"/>
              <a:t>quickly connect </a:t>
            </a:r>
            <a:r>
              <a:rPr lang="en-US" dirty="0"/>
              <a:t>to a new data source,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without </a:t>
            </a:r>
            <a:r>
              <a:rPr lang="en-US" dirty="0"/>
              <a:t>having </a:t>
            </a:r>
            <a:r>
              <a:rPr lang="en-US" dirty="0" smtClean="0"/>
              <a:t>to </a:t>
            </a:r>
            <a:r>
              <a:rPr lang="en-US" dirty="0"/>
              <a:t>navigate to another </a:t>
            </a:r>
            <a:r>
              <a:rPr lang="en-US" dirty="0" smtClean="0"/>
              <a:t>page.</a:t>
            </a:r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420083"/>
            <a:ext cx="6067425" cy="3372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24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837" y="145918"/>
            <a:ext cx="58657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2600" dirty="0">
                <a:solidFill>
                  <a:srgbClr val="262626"/>
                </a:solidFill>
                <a:latin typeface="+mj-lt"/>
              </a:rPr>
              <a:t>Top </a:t>
            </a:r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Tip Which </a:t>
            </a:r>
            <a:r>
              <a:rPr lang="en-US" sz="2600" dirty="0">
                <a:solidFill>
                  <a:srgbClr val="262626"/>
                </a:solidFill>
                <a:latin typeface="+mj-lt"/>
              </a:rPr>
              <a:t>is </a:t>
            </a:r>
            <a:r>
              <a:rPr lang="en-US" sz="2600" dirty="0" smtClean="0">
                <a:solidFill>
                  <a:srgbClr val="262626"/>
                </a:solidFill>
                <a:latin typeface="+mj-lt"/>
              </a:rPr>
              <a:t>Lightening Fast</a:t>
            </a:r>
            <a:endParaRPr lang="en-US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8836" y="835536"/>
            <a:ext cx="845941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 panose="05050102010706020507" pitchFamily="18" charset="2"/>
              <a:buChar char="®"/>
            </a:pPr>
            <a:r>
              <a:rPr lang="en-US" dirty="0"/>
              <a:t>In current versions of Tableau, a tooltip only stays alive for 8 seconds and then it disappears. </a:t>
            </a:r>
            <a:endParaRPr lang="en-US" dirty="0" smtClean="0"/>
          </a:p>
          <a:p>
            <a:pPr marL="285750" indent="-285750">
              <a:buFont typeface="Symbol" panose="05050102010706020507" pitchFamily="18" charset="2"/>
              <a:buChar char="®"/>
            </a:pPr>
            <a:endParaRPr lang="en-US" dirty="0"/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US" dirty="0" smtClean="0"/>
              <a:t>Now </a:t>
            </a:r>
            <a:r>
              <a:rPr lang="en-US" dirty="0"/>
              <a:t>in </a:t>
            </a:r>
            <a:r>
              <a:rPr lang="en-US" dirty="0">
                <a:solidFill>
                  <a:srgbClr val="0070C0"/>
                </a:solidFill>
              </a:rPr>
              <a:t>Tableau v9</a:t>
            </a:r>
            <a:r>
              <a:rPr lang="en-US" dirty="0"/>
              <a:t>, tooltips stick around for as long as you leave your mouse in place. </a:t>
            </a:r>
            <a:endParaRPr lang="en-US" dirty="0" smtClean="0"/>
          </a:p>
          <a:p>
            <a:pPr marL="285750" indent="-285750">
              <a:buFont typeface="Symbol" panose="05050102010706020507" pitchFamily="18" charset="2"/>
              <a:buChar char="®"/>
            </a:pPr>
            <a:endParaRPr lang="en-US" dirty="0"/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US" dirty="0" smtClean="0"/>
              <a:t>Furthermore</a:t>
            </a:r>
            <a:r>
              <a:rPr lang="en-US" dirty="0"/>
              <a:t>, tooltips are now </a:t>
            </a:r>
            <a:r>
              <a:rPr lang="en-US" dirty="0">
                <a:solidFill>
                  <a:srgbClr val="0070C0"/>
                </a:solidFill>
              </a:rPr>
              <a:t>super responsive, populating </a:t>
            </a:r>
            <a:r>
              <a:rPr lang="en-US" dirty="0"/>
              <a:t>with new data for whichever mark you’re hovering over in real-time. You can disable it as well using tooltip window</a:t>
            </a:r>
          </a:p>
        </p:txBody>
      </p:sp>
    </p:spTree>
    <p:extLst>
      <p:ext uri="{BB962C8B-B14F-4D97-AF65-F5344CB8AC3E}">
        <p14:creationId xmlns:p14="http://schemas.microsoft.com/office/powerpoint/2010/main" val="192610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Brain4ce_course_template">
  <a:themeElements>
    <a:clrScheme name="Fresh">
      <a:dk1>
        <a:srgbClr val="262626"/>
      </a:dk1>
      <a:lt1>
        <a:srgbClr val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2452</TotalTime>
  <Words>456</Words>
  <Application>Microsoft Office PowerPoint</Application>
  <PresentationFormat>On-screen Show (16:9)</PresentationFormat>
  <Paragraphs>49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Castellar</vt:lpstr>
      <vt:lpstr>Noto Symbol</vt:lpstr>
      <vt:lpstr>Symbol</vt:lpstr>
      <vt:lpstr>Tahoma</vt:lpstr>
      <vt:lpstr>3_Brain4ce_course_template</vt:lpstr>
      <vt:lpstr>5_Brain4ce_course_template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Copyright</dc:title>
  <dc:creator>Puja</dc:creator>
  <cp:lastModifiedBy>Awanish</cp:lastModifiedBy>
  <cp:revision>173</cp:revision>
  <dcterms:created xsi:type="dcterms:W3CDTF">2014-05-07T12:47:59Z</dcterms:created>
  <dcterms:modified xsi:type="dcterms:W3CDTF">2015-07-02T13:03:55Z</dcterms:modified>
</cp:coreProperties>
</file>